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1" r:id="rId8"/>
    <p:sldId id="262" r:id="rId9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71"/>
    <p:restoredTop sz="95994"/>
  </p:normalViewPr>
  <p:slideViewPr>
    <p:cSldViewPr snapToGrid="0" snapToObjects="1">
      <p:cViewPr>
        <p:scale>
          <a:sx n="122" d="100"/>
          <a:sy n="122" d="100"/>
        </p:scale>
        <p:origin x="34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476F4-2159-1443-9A32-29C05855F4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422636-FB8F-E84D-A180-56DAC303C2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857CCD-AAF0-304C-92EF-F50CF5CCA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E14CE-6605-1841-8B36-EC76F68C0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B598B-3187-F24B-B374-7BF164A2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140716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41A56-1958-6E45-ABBD-54A7A0AA6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A8E08E-E2F7-BE44-84A1-E5BF8F73E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8A9A3-E928-5549-99C6-50CB0286D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BC4D5-0462-8C47-A615-B60E85F9A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58A99-98B3-E841-BCD6-A32F09289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110745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FE5FE2-7F7D-AD4B-A9DE-056FE3E09A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ED7C3E-6724-5946-8016-A89802D20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D011F-0661-564A-AFD9-D2B8B4D78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2B21B-B520-7F4E-8904-CE92DFA2B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E3B0B-2AAF-CD4D-9CEF-3219E216A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076121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EE2CF-EA43-4D48-AB0D-F8EAFF078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205FC-8439-6743-8F9B-C26B324C3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AD3C4-3A42-5841-A800-C9579AB9A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0F359-6B46-A845-8081-2E2948A8E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21636-4B96-CD46-A5FA-59A9D60B4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40522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19EA7-EFE8-E74E-9562-837D2473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8735C0-22D7-0F46-9386-01CC0B9F53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8221B-BFED-1242-8CA0-F301A1CDD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DCED8-6DE0-124F-930D-1BFD4D99B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F9820-B7E3-9A48-93CB-2C9F5AC0A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055890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D162A-3917-984C-86A3-74D48A3DC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D3806-66C8-634F-98A4-6E634A9A95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83F42-684A-9A40-AD2E-BFA3F3B0CD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19A730-4D0A-7345-90C3-57B7964F7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5F177B-C829-7649-8AE0-FE4EB362B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097B1-24A2-2244-9D09-997CAB468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278664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FDF41-5D11-4745-8229-85D457D1A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CA852-DB48-894B-B97C-24CE30EE7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99F1D6-11C8-E74A-88CC-22E1FBDB1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DE7B40-6815-234F-8D97-CE2CA04F23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7EDE67-8A1C-8F44-9801-5F37345532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BD460C-A81A-6841-ADB4-12A4B14D3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553F9E-CD3F-304C-8E9A-177109127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ED5A4-E8C1-BD4F-9397-5BBB1786A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12154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2816D-3303-7749-B0A5-69444B3E3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3F49F-E816-0845-84D9-39C93EDBA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09AE28-F56D-154E-87A8-7E45E18F4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B1A924-AC56-2B41-8F8F-09CF89FE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823724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FD8DDD-A7AF-0342-A00C-64390209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3E87E8-21E0-604F-A90F-CA05E33E4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0464E-54DF-374D-94AE-2E22D33F5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998857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F85C5-9C90-8840-8FCB-FDE87EC67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A5A2A-6854-C540-992E-DCC15687E2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2055F0-FE67-1A4C-9B05-A4703A3B7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EC9CFC-FE33-2144-8ACC-772C0C849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D89E1-A92F-F648-A9A0-089F1B7B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75D15-DBB1-7D41-8599-CA89529BC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83002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2267C-4C50-8641-AD2F-760C456B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CB36A6-F2DD-F847-966A-97BCA6B33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EBB8A-0198-BD41-8E59-737BA9002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86F33F-D361-684D-9E4B-3BAFEEB49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6C130-F545-C247-BC36-56E9CF0B7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06101A-7EE3-3149-8476-A80D4AC67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52565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12A10C-F432-CF4E-B2C9-D4503F69A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A3C1DA-C971-EE40-B72C-6C3D88DB6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B56EB-BCC3-F747-9707-BB17A38DDD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CDFD04-20C4-B741-BAB4-A5DD65510242}" type="datetimeFigureOut">
              <a:rPr lang="en-VN" smtClean="0"/>
              <a:t>15/7/25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65202-2AEE-4B41-8193-15D3B29CEB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2CCF0-B436-DD40-9F3C-17FBC83AB0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B0D10-8036-7543-8B79-B059FA73549A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781063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A9F62-06F4-3745-B920-4BBB17760A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VN" sz="4800" dirty="0"/>
              <a:t>Polar Vortex Meeting (JWST-3 AR)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35F0A8-8BFD-5A4A-92D5-7BC1A0EDEC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VN" dirty="0"/>
              <a:t>Fuda Nguyen, Daniel Apai, Mark Marley, Travis Barman, Nikku Madhusudhan, Xianyu Tan</a:t>
            </a:r>
          </a:p>
        </p:txBody>
      </p:sp>
    </p:spTree>
    <p:extLst>
      <p:ext uri="{BB962C8B-B14F-4D97-AF65-F5344CB8AC3E}">
        <p14:creationId xmlns:p14="http://schemas.microsoft.com/office/powerpoint/2010/main" val="3726974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F8E6E-2E10-0F49-BBCD-C6F8BB014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1E667-AF53-6E48-BEAB-3423CD19C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Main:</a:t>
            </a:r>
          </a:p>
          <a:p>
            <a:pPr lvl="1"/>
            <a:r>
              <a:rPr lang="en-VN" dirty="0"/>
              <a:t>Motivation, proposal goals.</a:t>
            </a:r>
          </a:p>
          <a:p>
            <a:pPr lvl="1"/>
            <a:r>
              <a:rPr lang="en-VN" dirty="0"/>
              <a:t>Insights from past meetings.</a:t>
            </a:r>
          </a:p>
          <a:p>
            <a:pPr lvl="1"/>
            <a:r>
              <a:rPr lang="en-VN" dirty="0"/>
              <a:t>Current progress.</a:t>
            </a:r>
          </a:p>
          <a:p>
            <a:pPr lvl="1"/>
            <a:r>
              <a:rPr lang="en-VN" dirty="0"/>
              <a:t>Current implementation plan.</a:t>
            </a:r>
          </a:p>
          <a:p>
            <a:r>
              <a:rPr lang="en-VN" dirty="0"/>
              <a:t>Discussion.</a:t>
            </a:r>
          </a:p>
          <a:p>
            <a:r>
              <a:rPr lang="en-VN" dirty="0"/>
              <a:t>Summary, action items.</a:t>
            </a:r>
          </a:p>
        </p:txBody>
      </p:sp>
    </p:spTree>
    <p:extLst>
      <p:ext uri="{BB962C8B-B14F-4D97-AF65-F5344CB8AC3E}">
        <p14:creationId xmlns:p14="http://schemas.microsoft.com/office/powerpoint/2010/main" val="1010499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039E1-ED98-0D43-AF3E-A5F0BD539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4847"/>
          </a:xfrm>
        </p:spPr>
        <p:txBody>
          <a:bodyPr>
            <a:normAutofit fontScale="90000"/>
          </a:bodyPr>
          <a:lstStyle/>
          <a:p>
            <a:r>
              <a:rPr lang="en-VN" sz="3600" dirty="0"/>
              <a:t>Motivation,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4AC28-121B-5C44-87AE-8AA6C844A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419"/>
            <a:ext cx="5257800" cy="5060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VN" sz="2000" b="1" dirty="0"/>
              <a:t>Motivation: </a:t>
            </a:r>
          </a:p>
          <a:p>
            <a:r>
              <a:rPr lang="en-VN" sz="2000" dirty="0"/>
              <a:t>Unexplained trends from ultracool atm. data:</a:t>
            </a:r>
          </a:p>
          <a:p>
            <a:pPr lvl="1"/>
            <a:r>
              <a:rPr lang="en-VN" sz="1600" dirty="0"/>
              <a:t>Long-period light curves (i.e. Fuda et al 2024, V1 model)</a:t>
            </a:r>
          </a:p>
          <a:p>
            <a:pPr lvl="1"/>
            <a:r>
              <a:rPr lang="en-VN" sz="1600" dirty="0"/>
              <a:t>Color-inclination trends: pole-on BDs redder than equator-on BDs, less cloudy.</a:t>
            </a:r>
          </a:p>
          <a:p>
            <a:pPr lvl="1"/>
            <a:r>
              <a:rPr lang="en-VN" sz="1600" dirty="0"/>
              <a:t>Objects like Jupiter showcasing pole-to-equator evolution in cloud, color, circulation</a:t>
            </a:r>
          </a:p>
          <a:p>
            <a:r>
              <a:rPr lang="en-VN" sz="2000" dirty="0"/>
              <a:t>The same objects look different at inclination due to 3D complexities </a:t>
            </a:r>
          </a:p>
          <a:p>
            <a:r>
              <a:rPr lang="en-VN" sz="2000" dirty="0"/>
              <a:t>Cycle 3 proposal (PI: Daniel): written for model framework and archival data</a:t>
            </a:r>
          </a:p>
          <a:p>
            <a:r>
              <a:rPr lang="en-VN" sz="2000" dirty="0"/>
              <a:t>Cycle 4 proposal (PI: Fuda): awarded long-baseline observation for 3 BDs of different viewing angle to test the Polar Vortex hypothesis.</a:t>
            </a:r>
          </a:p>
          <a:p>
            <a:endParaRPr lang="en-VN" sz="2000" dirty="0"/>
          </a:p>
          <a:p>
            <a:pPr lvl="1"/>
            <a:endParaRPr lang="en-VN" sz="1600" dirty="0"/>
          </a:p>
          <a:p>
            <a:pPr lvl="1"/>
            <a:endParaRPr lang="en-VN" sz="1600" dirty="0"/>
          </a:p>
          <a:p>
            <a:endParaRPr lang="en-VN" sz="2000" dirty="0"/>
          </a:p>
          <a:p>
            <a:pPr lvl="1"/>
            <a:endParaRPr lang="en-VN" sz="1600" dirty="0"/>
          </a:p>
          <a:p>
            <a:pPr lvl="1"/>
            <a:endParaRPr lang="en-VN" sz="16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747A4AF-BC8D-DD4F-A0B4-B37AAA7BC2D8}"/>
              </a:ext>
            </a:extLst>
          </p:cNvPr>
          <p:cNvSpPr txBox="1">
            <a:spLocks/>
          </p:cNvSpPr>
          <p:nvPr/>
        </p:nvSpPr>
        <p:spPr>
          <a:xfrm>
            <a:off x="6579870" y="1116419"/>
            <a:ext cx="5257800" cy="5060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VN" sz="2000" b="1" dirty="0"/>
              <a:t>Goals:</a:t>
            </a:r>
          </a:p>
          <a:p>
            <a:r>
              <a:rPr lang="en-VN" sz="2000" dirty="0"/>
              <a:t>Model capability:</a:t>
            </a:r>
          </a:p>
          <a:p>
            <a:pPr lvl="1"/>
            <a:r>
              <a:rPr lang="en-VN" sz="1600" dirty="0"/>
              <a:t>Multicomponent 3D model, combining GCMs prediction and multi-1d atmospheres spectral component.</a:t>
            </a:r>
          </a:p>
          <a:p>
            <a:pPr lvl="1"/>
            <a:r>
              <a:rPr lang="en-VN" sz="1600" dirty="0"/>
              <a:t>Multipressure: 30 pressure layers, completed with custom cloud configuration</a:t>
            </a:r>
          </a:p>
          <a:p>
            <a:pPr lvl="1"/>
            <a:r>
              <a:rPr lang="en-VN" sz="1600" dirty="0"/>
              <a:t>Target object: L-T transition brown dwarfs in {T,log(g)} range.</a:t>
            </a:r>
          </a:p>
          <a:p>
            <a:r>
              <a:rPr lang="en-VN" sz="2000" dirty="0"/>
              <a:t>Publications:</a:t>
            </a:r>
          </a:p>
          <a:p>
            <a:pPr lvl="1"/>
            <a:r>
              <a:rPr lang="en-VN" sz="1600" dirty="0"/>
              <a:t>V2 Model paper: detailing Polar Vortex v2 forward modeling framework</a:t>
            </a:r>
          </a:p>
          <a:p>
            <a:pPr lvl="1"/>
            <a:r>
              <a:rPr lang="en-VN" sz="1600" dirty="0"/>
              <a:t>AR data component: could be its own paper or combined with other paper.</a:t>
            </a:r>
          </a:p>
          <a:p>
            <a:r>
              <a:rPr lang="en-VN" sz="2000" dirty="0"/>
              <a:t>Implication: </a:t>
            </a:r>
          </a:p>
          <a:p>
            <a:pPr lvl="1"/>
            <a:r>
              <a:rPr lang="en-VN" sz="1600" dirty="0"/>
              <a:t>Model could be applied to JWST#4 program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80D07BB-452E-1844-8F3F-D871D46F4457}"/>
              </a:ext>
            </a:extLst>
          </p:cNvPr>
          <p:cNvGrpSpPr/>
          <p:nvPr/>
        </p:nvGrpSpPr>
        <p:grpSpPr>
          <a:xfrm>
            <a:off x="-8952485" y="543967"/>
            <a:ext cx="8360374" cy="5770066"/>
            <a:chOff x="3556208" y="1757281"/>
            <a:chExt cx="8360374" cy="577006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89DDE0-9B5A-0446-B96A-1851B918BD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56208" y="1757281"/>
              <a:ext cx="5770066" cy="5770066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F158807-F30E-BA45-9E36-1AEAD1395827}"/>
                </a:ext>
              </a:extLst>
            </p:cNvPr>
            <p:cNvGrpSpPr/>
            <p:nvPr/>
          </p:nvGrpSpPr>
          <p:grpSpPr>
            <a:xfrm>
              <a:off x="6770045" y="3297396"/>
              <a:ext cx="5146537" cy="3305526"/>
              <a:chOff x="6859134" y="1100990"/>
              <a:chExt cx="5146537" cy="3305526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9CA1B5AC-734B-8846-A354-9FB3CBC8E473}"/>
                  </a:ext>
                </a:extLst>
              </p:cNvPr>
              <p:cNvGrpSpPr/>
              <p:nvPr/>
            </p:nvGrpSpPr>
            <p:grpSpPr>
              <a:xfrm>
                <a:off x="6859134" y="1100990"/>
                <a:ext cx="5146537" cy="3305526"/>
                <a:chOff x="6859134" y="1100990"/>
                <a:chExt cx="5146537" cy="3305526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D98CB3C6-70A9-644A-AD5C-4B0BC74412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6306" t="26183" r="9833" b="16529"/>
                <a:stretch/>
              </p:blipFill>
              <p:spPr>
                <a:xfrm>
                  <a:off x="6859134" y="1100990"/>
                  <a:ext cx="1962482" cy="3305526"/>
                </a:xfrm>
                <a:prstGeom prst="rect">
                  <a:avLst/>
                </a:prstGeom>
              </p:spPr>
            </p:pic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6F6E056-DFF7-0B40-9D40-8D1F2C1FE44E}"/>
                    </a:ext>
                  </a:extLst>
                </p:cNvPr>
                <p:cNvSpPr txBox="1"/>
                <p:nvPr/>
              </p:nvSpPr>
              <p:spPr>
                <a:xfrm>
                  <a:off x="9441195" y="2178150"/>
                  <a:ext cx="2564476" cy="1323439"/>
                </a:xfrm>
                <a:prstGeom prst="rect">
                  <a:avLst/>
                </a:prstGeom>
                <a:noFill/>
                <a:ln w="38100">
                  <a:solidFill>
                    <a:srgbClr val="00B0F0"/>
                  </a:solidFill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VN" sz="1600" b="1" dirty="0">
                      <a:solidFill>
                        <a:srgbClr val="00B0F0"/>
                      </a:solidFill>
                      <a:latin typeface="Helvetica" pitchFamily="2" charset="0"/>
                    </a:rPr>
                    <a:t>Jet-dominated ?</a:t>
                  </a:r>
                </a:p>
                <a:p>
                  <a:r>
                    <a:rPr lang="en-VN" sz="1600" b="1" dirty="0">
                      <a:solidFill>
                        <a:srgbClr val="00B0F0"/>
                      </a:solidFill>
                      <a:latin typeface="Helvetica" pitchFamily="2" charset="0"/>
                    </a:rPr>
                    <a:t>Thicker cloud decks ? Short-period rotationally modulating bands and belts ?</a:t>
                  </a:r>
                </a:p>
              </p:txBody>
            </p:sp>
          </p:grp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036A06BD-48DD-8344-9FF7-E77CB0694256}"/>
                  </a:ext>
                </a:extLst>
              </p:cNvPr>
              <p:cNvCxnSpPr>
                <a:cxnSpLocks/>
                <a:stCxn id="18" idx="1"/>
              </p:cNvCxnSpPr>
              <p:nvPr/>
            </p:nvCxnSpPr>
            <p:spPr>
              <a:xfrm flipH="1">
                <a:off x="8683059" y="2839870"/>
                <a:ext cx="758136" cy="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C175916-F1BB-ED41-BA2B-FAE5FD2C5D38}"/>
                </a:ext>
              </a:extLst>
            </p:cNvPr>
            <p:cNvGrpSpPr/>
            <p:nvPr/>
          </p:nvGrpSpPr>
          <p:grpSpPr>
            <a:xfrm>
              <a:off x="4570929" y="2665002"/>
              <a:ext cx="7295026" cy="2960404"/>
              <a:chOff x="4660018" y="468596"/>
              <a:chExt cx="7295026" cy="2960404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D6259E12-5292-BC48-BB61-68B21356707A}"/>
                  </a:ext>
                </a:extLst>
              </p:cNvPr>
              <p:cNvGrpSpPr/>
              <p:nvPr/>
            </p:nvGrpSpPr>
            <p:grpSpPr>
              <a:xfrm>
                <a:off x="4660018" y="468596"/>
                <a:ext cx="7295026" cy="2960404"/>
                <a:chOff x="4660018" y="468596"/>
                <a:chExt cx="7295026" cy="2960404"/>
              </a:xfrm>
            </p:grpSpPr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CA1413D1-F3CE-5E43-AEAB-FB336EC406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7605" t="15544" r="53933" b="35197"/>
                <a:stretch/>
              </p:blipFill>
              <p:spPr>
                <a:xfrm>
                  <a:off x="4660018" y="586717"/>
                  <a:ext cx="1640539" cy="2842283"/>
                </a:xfrm>
                <a:prstGeom prst="rect">
                  <a:avLst/>
                </a:prstGeom>
              </p:spPr>
            </p:pic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07D175CB-616F-C54E-A7B3-4762CC1F1343}"/>
                    </a:ext>
                  </a:extLst>
                </p:cNvPr>
                <p:cNvSpPr txBox="1"/>
                <p:nvPr/>
              </p:nvSpPr>
              <p:spPr>
                <a:xfrm>
                  <a:off x="9441195" y="468596"/>
                  <a:ext cx="2513849" cy="1077218"/>
                </a:xfrm>
                <a:prstGeom prst="rect">
                  <a:avLst/>
                </a:prstGeom>
                <a:noFill/>
                <a:ln w="38100">
                  <a:solidFill>
                    <a:schemeClr val="accent2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VN" sz="1600" b="1" dirty="0">
                      <a:solidFill>
                        <a:schemeClr val="accent2"/>
                      </a:solidFill>
                      <a:latin typeface="Helvetica" pitchFamily="2" charset="0"/>
                    </a:rPr>
                    <a:t>Vortex- dominated ?</a:t>
                  </a:r>
                </a:p>
                <a:p>
                  <a:r>
                    <a:rPr lang="en-VN" sz="1600" b="1" dirty="0">
                      <a:solidFill>
                        <a:schemeClr val="accent2"/>
                      </a:solidFill>
                      <a:latin typeface="Helvetica" pitchFamily="2" charset="0"/>
                    </a:rPr>
                    <a:t>Thinner cloud-decks ?</a:t>
                  </a:r>
                </a:p>
                <a:p>
                  <a:r>
                    <a:rPr lang="en-VN" sz="1600" b="1" dirty="0">
                      <a:solidFill>
                        <a:schemeClr val="accent2"/>
                      </a:solidFill>
                      <a:latin typeface="Helvetica" pitchFamily="2" charset="0"/>
                    </a:rPr>
                    <a:t>Slowly varying polar regions ?</a:t>
                  </a:r>
                </a:p>
              </p:txBody>
            </p:sp>
          </p:grp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4DF59374-80F7-9A4E-BD16-26EDAD120C12}"/>
                  </a:ext>
                </a:extLst>
              </p:cNvPr>
              <p:cNvCxnSpPr>
                <a:cxnSpLocks/>
                <a:stCxn id="14" idx="1"/>
              </p:cNvCxnSpPr>
              <p:nvPr/>
            </p:nvCxnSpPr>
            <p:spPr>
              <a:xfrm flipH="1">
                <a:off x="8362122" y="1007205"/>
                <a:ext cx="1079073" cy="0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DA5E552-7206-6F47-A2E2-BE538CD5035A}"/>
                </a:ext>
              </a:extLst>
            </p:cNvPr>
            <p:cNvSpPr txBox="1"/>
            <p:nvPr/>
          </p:nvSpPr>
          <p:spPr>
            <a:xfrm>
              <a:off x="8522203" y="6070560"/>
              <a:ext cx="33437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VN" sz="2400" b="1" dirty="0"/>
                <a:t>Polar Vortex Hypothesis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C304067-59B0-3E47-8BC7-5E6215CD49C7}"/>
              </a:ext>
            </a:extLst>
          </p:cNvPr>
          <p:cNvGrpSpPr/>
          <p:nvPr/>
        </p:nvGrpSpPr>
        <p:grpSpPr>
          <a:xfrm>
            <a:off x="13443594" y="6637143"/>
            <a:ext cx="4313886" cy="4911769"/>
            <a:chOff x="6955507" y="2074633"/>
            <a:chExt cx="4313886" cy="491176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C75322F-8B15-0C43-82A4-825B14874C38}"/>
                </a:ext>
              </a:extLst>
            </p:cNvPr>
            <p:cNvSpPr txBox="1"/>
            <p:nvPr/>
          </p:nvSpPr>
          <p:spPr>
            <a:xfrm>
              <a:off x="7803843" y="6709403"/>
              <a:ext cx="23317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VN" sz="1200" dirty="0">
                  <a:latin typeface="Helvetica" pitchFamily="2" charset="0"/>
                </a:rPr>
                <a:t>(More: Vos et al. 2020, 2017)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F4B852B-074C-AD4B-B2EF-62A9EFFD1AE9}"/>
                </a:ext>
              </a:extLst>
            </p:cNvPr>
            <p:cNvSpPr txBox="1"/>
            <p:nvPr/>
          </p:nvSpPr>
          <p:spPr>
            <a:xfrm>
              <a:off x="6955507" y="2074633"/>
              <a:ext cx="431388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VN" sz="1400" b="1" dirty="0">
                  <a:latin typeface="Helvetica" pitchFamily="2" charset="0"/>
                </a:rPr>
                <a:t>2. L-T B</a:t>
              </a:r>
              <a:r>
                <a:rPr lang="en-US" sz="1400" b="1" dirty="0">
                  <a:latin typeface="Helvetica" pitchFamily="2" charset="0"/>
                </a:rPr>
                <a:t>Ds</a:t>
              </a:r>
              <a:r>
                <a:rPr lang="en-VN" sz="1400" b="1" dirty="0">
                  <a:latin typeface="Helvetica" pitchFamily="2" charset="0"/>
                </a:rPr>
                <a:t> silicate-inclination relationship: Poles less cloudy than equator</a:t>
              </a:r>
              <a:endParaRPr lang="en-VN" sz="1400" b="1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636A19B-C228-5642-A052-6E2FED5729CD}"/>
              </a:ext>
            </a:extLst>
          </p:cNvPr>
          <p:cNvGrpSpPr/>
          <p:nvPr/>
        </p:nvGrpSpPr>
        <p:grpSpPr>
          <a:xfrm>
            <a:off x="12834738" y="3588246"/>
            <a:ext cx="6635496" cy="2588717"/>
            <a:chOff x="0" y="1015050"/>
            <a:chExt cx="6635496" cy="258871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77A0E80-7679-244D-BD67-BEA3A8B6DC87}"/>
                </a:ext>
              </a:extLst>
            </p:cNvPr>
            <p:cNvSpPr txBox="1"/>
            <p:nvPr/>
          </p:nvSpPr>
          <p:spPr>
            <a:xfrm>
              <a:off x="247674" y="1015050"/>
              <a:ext cx="638782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VN" sz="1400" b="1" dirty="0">
                  <a:latin typeface="Helvetica" pitchFamily="2" charset="0"/>
                </a:rPr>
                <a:t>1. Luhman 16 AB, TESS lightcurve, 1200 hours monitoring (Fuda+ 2024, Apai+ 2021): Complex short &amp; long-term modulation</a:t>
              </a:r>
              <a:endParaRPr lang="en-VN" sz="1400" b="1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4FE4EFE-2466-6E4E-84A1-3C82AF8BFF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40000" contrast="-20000"/>
                      </a14:imgEffect>
                    </a14:imgLayer>
                  </a14:imgProps>
                </a:ext>
              </a:extLst>
            </a:blip>
            <a:srcRect l="8600" t="16841" b="4647"/>
            <a:stretch/>
          </p:blipFill>
          <p:spPr>
            <a:xfrm>
              <a:off x="0" y="1757322"/>
              <a:ext cx="6592824" cy="1846445"/>
            </a:xfrm>
            <a:prstGeom prst="rect">
              <a:avLst/>
            </a:prstGeom>
          </p:spPr>
        </p:pic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4050C75C-D29F-1A4D-B8B3-F3C471E0FB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06587" y="7266688"/>
            <a:ext cx="4787900" cy="38989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E527E93-2B07-2445-92EB-911CAD939A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34024" y="9537405"/>
            <a:ext cx="12192000" cy="83624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B8A2EFA-B6D6-414E-A718-075FC6E7AB3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34024" y="7284072"/>
            <a:ext cx="12192000" cy="193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933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17982-A658-524F-AF04-528E58082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35836" cy="782955"/>
          </a:xfrm>
        </p:spPr>
        <p:txBody>
          <a:bodyPr>
            <a:normAutofit/>
          </a:bodyPr>
          <a:lstStyle/>
          <a:p>
            <a:pPr algn="ctr"/>
            <a:r>
              <a:rPr lang="en-VN" sz="3600" dirty="0"/>
              <a:t>Past meetings review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E630A9-BA12-464C-BE60-37E1C4428517}"/>
              </a:ext>
            </a:extLst>
          </p:cNvPr>
          <p:cNvSpPr txBox="1"/>
          <p:nvPr/>
        </p:nvSpPr>
        <p:spPr>
          <a:xfrm>
            <a:off x="838200" y="1331883"/>
            <a:ext cx="10515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dirty="0"/>
              <a:t>Many discussion items. Some important notes to implementation:</a:t>
            </a:r>
          </a:p>
          <a:p>
            <a:endParaRPr lang="en-V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VN" dirty="0"/>
              <a:t>PICASO are useful: 1d calculation, contribution function, pressure-dependent spectra, cloud configs creation (however, 3d ability is mostly latitudinally-blind – disco ball implementation).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V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VN" dirty="0"/>
              <a:t>GCMs parameterization: will be key spatial features manifestation and their evolution timescale/behavior.</a:t>
            </a:r>
          </a:p>
          <a:p>
            <a:endParaRPr lang="en-V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V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V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051E054-EF9E-0643-A440-95E6A395A3C0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9829800" cy="7829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VN" sz="3600" dirty="0"/>
              <a:t>Current progress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064D41-8399-BB41-8C9F-7E9DE3349540}"/>
              </a:ext>
            </a:extLst>
          </p:cNvPr>
          <p:cNvSpPr txBox="1"/>
          <p:nvPr/>
        </p:nvSpPr>
        <p:spPr>
          <a:xfrm>
            <a:off x="838200" y="4395758"/>
            <a:ext cx="10515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VN" dirty="0"/>
              <a:t>PICASO routine, creation of simple cloud model and pressure-dependent setup (could also try and generate cloudy/cloudfree CF from Madhu and Travis’s 1D model)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V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VN" dirty="0"/>
              <a:t>Rewriting spatiotemporal setup to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VN" dirty="0"/>
          </a:p>
          <a:p>
            <a:pPr lvl="1"/>
            <a:r>
              <a:rPr lang="en-VN" dirty="0"/>
              <a:t>1) optimize for rapid reproduction </a:t>
            </a:r>
          </a:p>
          <a:p>
            <a:pPr lvl="1"/>
            <a:r>
              <a:rPr lang="en-VN" dirty="0"/>
              <a:t>2) incorporate gcms-input later (i.e. a global map of circulation cells)</a:t>
            </a:r>
          </a:p>
        </p:txBody>
      </p:sp>
    </p:spTree>
    <p:extLst>
      <p:ext uri="{BB962C8B-B14F-4D97-AF65-F5344CB8AC3E}">
        <p14:creationId xmlns:p14="http://schemas.microsoft.com/office/powerpoint/2010/main" val="3989957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A939C1B1-0FC6-EC49-BE93-8C69B94919F8}"/>
              </a:ext>
            </a:extLst>
          </p:cNvPr>
          <p:cNvSpPr/>
          <p:nvPr/>
        </p:nvSpPr>
        <p:spPr>
          <a:xfrm>
            <a:off x="0" y="806824"/>
            <a:ext cx="12192000" cy="88212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96C0E-B3E8-5E45-93EF-860FD74E5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230" y="183133"/>
            <a:ext cx="7104529" cy="623691"/>
          </a:xfrm>
        </p:spPr>
        <p:txBody>
          <a:bodyPr>
            <a:normAutofit/>
          </a:bodyPr>
          <a:lstStyle/>
          <a:p>
            <a:r>
              <a:rPr lang="en-VN" sz="3200" dirty="0"/>
              <a:t>Current implementation plan</a:t>
            </a:r>
          </a:p>
        </p:txBody>
      </p:sp>
      <p:pic>
        <p:nvPicPr>
          <p:cNvPr id="75" name="Graphic 74">
            <a:extLst>
              <a:ext uri="{FF2B5EF4-FFF2-40B4-BE49-F238E27FC236}">
                <a16:creationId xmlns:a16="http://schemas.microsoft.com/office/drawing/2014/main" id="{933641EF-D846-2346-BA9E-FD1E04165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00" y="1173750"/>
            <a:ext cx="11353800" cy="8223950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C1FA8A01-FBEE-2C48-BF18-F2C36EDC6CF7}"/>
              </a:ext>
            </a:extLst>
          </p:cNvPr>
          <p:cNvSpPr txBox="1"/>
          <p:nvPr/>
        </p:nvSpPr>
        <p:spPr>
          <a:xfrm>
            <a:off x="11364598" y="3373988"/>
            <a:ext cx="816604" cy="381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600" dirty="0"/>
              <a:t>GCM parameterized spatial features goes in here</a:t>
            </a:r>
          </a:p>
        </p:txBody>
      </p:sp>
    </p:spTree>
    <p:extLst>
      <p:ext uri="{BB962C8B-B14F-4D97-AF65-F5344CB8AC3E}">
        <p14:creationId xmlns:p14="http://schemas.microsoft.com/office/powerpoint/2010/main" val="3708923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FDCC-04F5-924E-81CC-278972171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192405"/>
            <a:ext cx="10515600" cy="681355"/>
          </a:xfrm>
        </p:spPr>
        <p:txBody>
          <a:bodyPr>
            <a:normAutofit/>
          </a:bodyPr>
          <a:lstStyle/>
          <a:p>
            <a:r>
              <a:rPr lang="en-VN" sz="3200" dirty="0"/>
              <a:t>Cloud thermal relaxation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512A3B-5F91-E146-BB20-B79E168D4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454" y="873760"/>
            <a:ext cx="4310201" cy="24676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482153-4CD8-B940-B5B7-FDD5054F0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" y="873760"/>
            <a:ext cx="7597003" cy="24676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386A28-81B2-D740-B60F-40F5622F2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402" y="3382094"/>
            <a:ext cx="4444318" cy="34759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402559-AEAF-BF46-A147-7B95EEB726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3969" y="3516630"/>
            <a:ext cx="4555629" cy="334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720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1957C-D56C-4745-B2B8-4C3E84996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7498"/>
          </a:xfrm>
        </p:spPr>
        <p:txBody>
          <a:bodyPr>
            <a:normAutofit/>
          </a:bodyPr>
          <a:lstStyle/>
          <a:p>
            <a:r>
              <a:rPr lang="en-VN" sz="3600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958CE-E310-0D4C-8344-24090512F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009"/>
            <a:ext cx="10515600" cy="4932954"/>
          </a:xfrm>
        </p:spPr>
        <p:txBody>
          <a:bodyPr>
            <a:normAutofit/>
          </a:bodyPr>
          <a:lstStyle/>
          <a:p>
            <a:r>
              <a:rPr lang="en-US" sz="2000" dirty="0"/>
              <a:t>abundance vs cloud: abundance variation at longer wavelengths</a:t>
            </a:r>
          </a:p>
          <a:p>
            <a:r>
              <a:rPr lang="en-US" sz="2000" dirty="0"/>
              <a:t>make sure the model is energy-consistent (balanced with observation precision)</a:t>
            </a:r>
          </a:p>
          <a:p>
            <a:r>
              <a:rPr lang="en-US" sz="2000" dirty="0"/>
              <a:t>preparing for evolution of object with time – energy conservation</a:t>
            </a:r>
          </a:p>
          <a:p>
            <a:r>
              <a:rPr lang="en-US" sz="2000" dirty="0"/>
              <a:t>spatial averages in JWST age and precision</a:t>
            </a:r>
          </a:p>
          <a:p>
            <a:r>
              <a:rPr lang="en-US" sz="2000" dirty="0"/>
              <a:t>short period can give some clues on cloud vs composition</a:t>
            </a:r>
          </a:p>
          <a:p>
            <a:r>
              <a:rPr lang="en-US" sz="2000" dirty="0"/>
              <a:t>note on project overall goals: brainstorm on hypothesis testing you can do with just the model (also applicable to DI planets, SS observations) </a:t>
            </a:r>
            <a:r>
              <a:rPr lang="en-US" sz="2000" dirty="0">
                <a:sym typeface="Wingdings" pitchFamily="2" charset="2"/>
              </a:rPr>
              <a:t> keep check of complexity</a:t>
            </a:r>
          </a:p>
          <a:p>
            <a:r>
              <a:rPr lang="en-US" sz="2000" dirty="0">
                <a:sym typeface="Wingdings" pitchFamily="2" charset="2"/>
              </a:rPr>
              <a:t>Share overleaf documents (</a:t>
            </a:r>
            <a:r>
              <a:rPr lang="en-US" sz="2000" dirty="0" err="1">
                <a:sym typeface="Wingdings" pitchFamily="2" charset="2"/>
              </a:rPr>
              <a:t>fuda</a:t>
            </a:r>
            <a:r>
              <a:rPr lang="en-US" sz="2000" dirty="0">
                <a:sym typeface="Wingdings" pitchFamily="2" charset="2"/>
              </a:rPr>
              <a:t> is prepping)</a:t>
            </a:r>
          </a:p>
          <a:p>
            <a:r>
              <a:rPr lang="en-US" sz="2000" dirty="0">
                <a:sym typeface="Wingdings" pitchFamily="2" charset="2"/>
              </a:rPr>
              <a:t>Not object-specific, rather population trends. Iterate on reasonable T/log(g) grid.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4005464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F061C-DDE1-6442-B736-4E389A4B7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396"/>
          </a:xfrm>
        </p:spPr>
        <p:txBody>
          <a:bodyPr>
            <a:normAutofit/>
          </a:bodyPr>
          <a:lstStyle/>
          <a:p>
            <a:r>
              <a:rPr lang="en-VN" sz="3600" dirty="0"/>
              <a:t>Summary, action items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F2B98-329C-5C45-95D0-8F5634ABB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0847"/>
            <a:ext cx="10515600" cy="4986116"/>
          </a:xfrm>
        </p:spPr>
        <p:txBody>
          <a:bodyPr/>
          <a:lstStyle/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001436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1124</TotalTime>
  <Words>557</Words>
  <Application>Microsoft Macintosh PowerPoint</Application>
  <PresentationFormat>Widescreen</PresentationFormat>
  <Paragraphs>69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Office Theme</vt:lpstr>
      <vt:lpstr>Polar Vortex Meeting (JWST-3 AR)</vt:lpstr>
      <vt:lpstr>Agenda</vt:lpstr>
      <vt:lpstr>Motivation, goals</vt:lpstr>
      <vt:lpstr>Past meetings review</vt:lpstr>
      <vt:lpstr>Current implementation plan</vt:lpstr>
      <vt:lpstr>Cloud thermal relaxation</vt:lpstr>
      <vt:lpstr>Discussion</vt:lpstr>
      <vt:lpstr>Summary, action items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 Vortex Meeting (JWST-3 AR)</dc:title>
  <dc:creator>Microsoft Office User</dc:creator>
  <cp:lastModifiedBy>Microsoft Office User</cp:lastModifiedBy>
  <cp:revision>2</cp:revision>
  <dcterms:created xsi:type="dcterms:W3CDTF">2025-07-15T21:18:34Z</dcterms:created>
  <dcterms:modified xsi:type="dcterms:W3CDTF">2025-07-16T16:03:29Z</dcterms:modified>
</cp:coreProperties>
</file>

<file path=docProps/thumbnail.jpeg>
</file>